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6305" autoAdjust="0"/>
    <p:restoredTop sz="94660"/>
  </p:normalViewPr>
  <p:slideViewPr>
    <p:cSldViewPr snapToGrid="0">
      <p:cViewPr>
        <p:scale>
          <a:sx n="33" d="100"/>
          <a:sy n="33" d="100"/>
        </p:scale>
        <p:origin x="1266" y="-4908"/>
      </p:cViewPr>
      <p:guideLst>
        <p:guide orient="horz" pos="13824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3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3"/>
            <a:ext cx="24688800" cy="10596877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615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728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735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5042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3"/>
            <a:ext cx="28392120" cy="18257517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3"/>
            <a:ext cx="28392120" cy="9601197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0877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8805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0"/>
            <a:ext cx="28392120" cy="84836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3"/>
            <a:ext cx="13926024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3"/>
            <a:ext cx="13994608" cy="5273037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018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9225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4967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30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85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30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8" y="13167360"/>
            <a:ext cx="10617041" cy="24394163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876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0"/>
            <a:ext cx="28392120" cy="84836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8BE84B-9F01-470C-B49F-6F9070ABA237}" type="datetimeFigureOut">
              <a:rPr lang="en-US" smtClean="0"/>
              <a:t>3/14/2018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50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50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AF3EDC-7513-4B02-91A9-758AB0B947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7410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jp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B4BC7D1F-2F34-4F95-9F2F-8527E7DD5290}"/>
              </a:ext>
            </a:extLst>
          </p:cNvPr>
          <p:cNvSpPr/>
          <p:nvPr/>
        </p:nvSpPr>
        <p:spPr>
          <a:xfrm>
            <a:off x="22871246" y="38568746"/>
            <a:ext cx="9784080" cy="5059546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54C6CF4-BAF9-44D7-9EC3-2127E051E654}"/>
              </a:ext>
            </a:extLst>
          </p:cNvPr>
          <p:cNvSpPr/>
          <p:nvPr/>
        </p:nvSpPr>
        <p:spPr>
          <a:xfrm>
            <a:off x="12828222" y="31248434"/>
            <a:ext cx="9784080" cy="12377782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B81E155-347A-44C9-BA21-A08E94208AC9}"/>
              </a:ext>
            </a:extLst>
          </p:cNvPr>
          <p:cNvSpPr/>
          <p:nvPr/>
        </p:nvSpPr>
        <p:spPr>
          <a:xfrm>
            <a:off x="12827730" y="4695841"/>
            <a:ext cx="19828710" cy="26291387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9C39A3FA-4395-4AB0-8D07-902B8E3E8697}"/>
              </a:ext>
            </a:extLst>
          </p:cNvPr>
          <p:cNvSpPr/>
          <p:nvPr/>
        </p:nvSpPr>
        <p:spPr>
          <a:xfrm>
            <a:off x="0" y="0"/>
            <a:ext cx="32918400" cy="4431927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ED389FB-A81D-4EA5-8104-C180B8C01588}"/>
              </a:ext>
            </a:extLst>
          </p:cNvPr>
          <p:cNvGrpSpPr/>
          <p:nvPr/>
        </p:nvGrpSpPr>
        <p:grpSpPr>
          <a:xfrm>
            <a:off x="2661639" y="901715"/>
            <a:ext cx="27595122" cy="2829784"/>
            <a:chOff x="4693762" y="532860"/>
            <a:chExt cx="27595122" cy="282978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66158E84-13B0-4617-8F6C-7FF4F2EDE1BD}"/>
                </a:ext>
              </a:extLst>
            </p:cNvPr>
            <p:cNvSpPr txBox="1"/>
            <p:nvPr/>
          </p:nvSpPr>
          <p:spPr>
            <a:xfrm>
              <a:off x="4693762" y="532860"/>
              <a:ext cx="27595122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800" dirty="0"/>
                <a:t>Mapping Loci that Modify the Efficacy of </a:t>
              </a:r>
              <a:r>
                <a:rPr lang="en-US" sz="6800" i="1" dirty="0"/>
                <a:t>Teosinte crossing barrier 1</a:t>
              </a:r>
              <a:endParaRPr lang="en-US" sz="6800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B67F8CD-8D14-418A-A3BF-4D1A3B7120DB}"/>
                </a:ext>
              </a:extLst>
            </p:cNvPr>
            <p:cNvSpPr txBox="1"/>
            <p:nvPr/>
          </p:nvSpPr>
          <p:spPr>
            <a:xfrm>
              <a:off x="14793110" y="1946872"/>
              <a:ext cx="7396426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Merritt B. Burch and Donald Auger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D054053-C1E8-4F01-A52D-7359C855EB9E}"/>
                </a:ext>
              </a:extLst>
            </p:cNvPr>
            <p:cNvSpPr txBox="1"/>
            <p:nvPr/>
          </p:nvSpPr>
          <p:spPr>
            <a:xfrm>
              <a:off x="8168951" y="2654758"/>
              <a:ext cx="2064474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dirty="0"/>
                <a:t>Department of Biology and Microbiology, South Dakota State University, Brookings SD 57007, USA</a:t>
              </a: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58B18395-E9E3-4F8D-A76B-B81E39077C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0800" y="1050955"/>
            <a:ext cx="3060932" cy="20406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A440EB5-4359-4960-9960-58D3EE8F41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13" y="434625"/>
            <a:ext cx="1796517" cy="365649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B34FA5B4-FCB0-4EC3-9DEF-59A94DB1615C}"/>
              </a:ext>
            </a:extLst>
          </p:cNvPr>
          <p:cNvSpPr txBox="1"/>
          <p:nvPr/>
        </p:nvSpPr>
        <p:spPr>
          <a:xfrm>
            <a:off x="15148050" y="4713120"/>
            <a:ext cx="14630400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/>
              <a:t>Results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97A1FF0-C337-4C06-8E6E-57737EA5DAAE}"/>
              </a:ext>
            </a:extLst>
          </p:cNvPr>
          <p:cNvSpPr txBox="1"/>
          <p:nvPr/>
        </p:nvSpPr>
        <p:spPr>
          <a:xfrm>
            <a:off x="13762590" y="13431416"/>
            <a:ext cx="17988353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300" b="1" dirty="0"/>
              <a:t>Fig 4: QTL map for modifiers that affect </a:t>
            </a:r>
            <a:r>
              <a:rPr lang="en-US" sz="3300" b="1" i="1" dirty="0"/>
              <a:t>Tcb1-s</a:t>
            </a:r>
            <a:r>
              <a:rPr lang="en-US" sz="3300" b="1" dirty="0"/>
              <a:t> efficacy. </a:t>
            </a:r>
            <a:r>
              <a:rPr lang="en-US" sz="3300" dirty="0"/>
              <a:t>Facets indicate separate chromosomes. The recombination fraction for each marker position is shown on the </a:t>
            </a:r>
            <a:r>
              <a:rPr lang="en-US" sz="3300" i="1" dirty="0"/>
              <a:t>x</a:t>
            </a:r>
            <a:r>
              <a:rPr lang="en-US" sz="3300" dirty="0"/>
              <a:t>-axis. Eight QTL peaks on chromosome 1, 3, 5, 7, and 8 exceed a LOD threshold of 1.5 and explained 49% of the phenotypic variability.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B000306-6F3F-4D4C-8F7F-EA2ED6B0339E}"/>
              </a:ext>
            </a:extLst>
          </p:cNvPr>
          <p:cNvSpPr txBox="1"/>
          <p:nvPr/>
        </p:nvSpPr>
        <p:spPr>
          <a:xfrm>
            <a:off x="12971061" y="31265080"/>
            <a:ext cx="9492189" cy="1104917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/>
              <a:t>Discussion &amp; Conclusions</a:t>
            </a:r>
          </a:p>
          <a:p>
            <a:pPr algn="ctr"/>
            <a:endParaRPr lang="en-US" sz="5000" b="1" dirty="0"/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Eight QTLs, but only four showing consistent support, are involved in modifying </a:t>
            </a:r>
            <a:r>
              <a:rPr lang="en-US" sz="3600" i="1" dirty="0"/>
              <a:t>Tcb1</a:t>
            </a:r>
            <a:r>
              <a:rPr lang="en-US" sz="3600" dirty="0"/>
              <a:t> efficacy in the IBM 94 population.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The eight QTL model explains 49% of the phenotypic variability.  Our data do not reliably detect any QTL on chr. 4, the location of </a:t>
            </a:r>
            <a:r>
              <a:rPr lang="en-US" sz="3600" i="1" dirty="0"/>
              <a:t>tcb1.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Three detected QTL show that the B73 allele contributes more than the Mo17 allele toward Tcb1 efficacy.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Alternatively, in the chr. 8 QTL it is the Mo17 allele that provides strong </a:t>
            </a:r>
            <a:r>
              <a:rPr lang="en-US" sz="3600" i="1" dirty="0"/>
              <a:t>Tcb1 </a:t>
            </a:r>
            <a:r>
              <a:rPr lang="en-US" sz="3600" dirty="0"/>
              <a:t>efficacy.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The four QTL cover a large genetic range spanning roughly 90 protein coding genes.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Some of the most notable, and having a potentially large effect, are various transcription factors and proteins involved in signaling cascades.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7E012FD5-4787-4203-AAA9-B057B7C8F8E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7789" y="41701989"/>
            <a:ext cx="3303943" cy="1708161"/>
          </a:xfrm>
          <a:prstGeom prst="rect">
            <a:avLst/>
          </a:prstGeom>
        </p:spPr>
      </p:pic>
      <p:pic>
        <p:nvPicPr>
          <p:cNvPr id="40" name="Picture 3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B601410-1BE0-4705-9030-7345046B8A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46770" y="39741937"/>
            <a:ext cx="1708161" cy="1708161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87527A67-3F99-415E-921F-E6C7C3635B92}"/>
              </a:ext>
            </a:extLst>
          </p:cNvPr>
          <p:cNvSpPr txBox="1"/>
          <p:nvPr/>
        </p:nvSpPr>
        <p:spPr>
          <a:xfrm>
            <a:off x="22871246" y="38598834"/>
            <a:ext cx="9784080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/>
              <a:t>Acknowledgments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7F1C6F7-108D-460C-99CD-C2794F9150C2}"/>
              </a:ext>
            </a:extLst>
          </p:cNvPr>
          <p:cNvSpPr/>
          <p:nvPr/>
        </p:nvSpPr>
        <p:spPr>
          <a:xfrm>
            <a:off x="23123626" y="40031195"/>
            <a:ext cx="5625915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3300" dirty="0"/>
              <a:t>This project was supported by NSF-PGR grant number 1340050 through the Carnegie Research Institution.  We also acknowledge support from SDSU-AES. 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52FA837-52F7-4BC5-9678-0C888CE5CC31}"/>
              </a:ext>
            </a:extLst>
          </p:cNvPr>
          <p:cNvSpPr/>
          <p:nvPr/>
        </p:nvSpPr>
        <p:spPr>
          <a:xfrm>
            <a:off x="22868377" y="31248434"/>
            <a:ext cx="9784080" cy="7061316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63" name="Table 62">
            <a:extLst>
              <a:ext uri="{FF2B5EF4-FFF2-40B4-BE49-F238E27FC236}">
                <a16:creationId xmlns:a16="http://schemas.microsoft.com/office/drawing/2014/main" id="{3C559914-E7E5-45DE-A5C4-8C04E0069B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780832"/>
              </p:ext>
            </p:extLst>
          </p:nvPr>
        </p:nvGraphicFramePr>
        <p:xfrm>
          <a:off x="20619894" y="17623674"/>
          <a:ext cx="11622690" cy="3749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37115">
                  <a:extLst>
                    <a:ext uri="{9D8B030D-6E8A-4147-A177-3AD203B41FA5}">
                      <a16:colId xmlns:a16="http://schemas.microsoft.com/office/drawing/2014/main" val="286143112"/>
                    </a:ext>
                  </a:extLst>
                </a:gridCol>
                <a:gridCol w="1937115">
                  <a:extLst>
                    <a:ext uri="{9D8B030D-6E8A-4147-A177-3AD203B41FA5}">
                      <a16:colId xmlns:a16="http://schemas.microsoft.com/office/drawing/2014/main" val="3049210718"/>
                    </a:ext>
                  </a:extLst>
                </a:gridCol>
                <a:gridCol w="1937115">
                  <a:extLst>
                    <a:ext uri="{9D8B030D-6E8A-4147-A177-3AD203B41FA5}">
                      <a16:colId xmlns:a16="http://schemas.microsoft.com/office/drawing/2014/main" val="2484518124"/>
                    </a:ext>
                  </a:extLst>
                </a:gridCol>
                <a:gridCol w="1937115">
                  <a:extLst>
                    <a:ext uri="{9D8B030D-6E8A-4147-A177-3AD203B41FA5}">
                      <a16:colId xmlns:a16="http://schemas.microsoft.com/office/drawing/2014/main" val="606021009"/>
                    </a:ext>
                  </a:extLst>
                </a:gridCol>
                <a:gridCol w="1937115">
                  <a:extLst>
                    <a:ext uri="{9D8B030D-6E8A-4147-A177-3AD203B41FA5}">
                      <a16:colId xmlns:a16="http://schemas.microsoft.com/office/drawing/2014/main" val="341710618"/>
                    </a:ext>
                  </a:extLst>
                </a:gridCol>
                <a:gridCol w="1937115">
                  <a:extLst>
                    <a:ext uri="{9D8B030D-6E8A-4147-A177-3AD203B41FA5}">
                      <a16:colId xmlns:a16="http://schemas.microsoft.com/office/drawing/2014/main" val="7673039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Loci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Est.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SE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Nearest Marker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Region Size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No. Genes</a:t>
                      </a:r>
                    </a:p>
                  </a:txBody>
                  <a:tcPr anchor="ctr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226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3@106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0.201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0.069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csu324b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389 Kb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23</a:t>
                      </a:r>
                    </a:p>
                  </a:txBody>
                  <a:tcP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9820318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5@429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0.166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0.068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bnlg609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1.1 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845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7@4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0.222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0.064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csu582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1.4 Kb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3699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8@452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-0.129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0.067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umc1268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389 Kb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dirty="0"/>
                        <a:t>19</a:t>
                      </a:r>
                    </a:p>
                  </a:txBody>
                  <a:tcP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4141234"/>
                  </a:ext>
                </a:extLst>
              </a:tr>
            </a:tbl>
          </a:graphicData>
        </a:graphic>
      </p:graphicFrame>
      <p:sp>
        <p:nvSpPr>
          <p:cNvPr id="64" name="TextBox 63">
            <a:extLst>
              <a:ext uri="{FF2B5EF4-FFF2-40B4-BE49-F238E27FC236}">
                <a16:creationId xmlns:a16="http://schemas.microsoft.com/office/drawing/2014/main" id="{1AE78223-4C9E-4431-858C-83BA396BED2E}"/>
              </a:ext>
            </a:extLst>
          </p:cNvPr>
          <p:cNvSpPr txBox="1"/>
          <p:nvPr/>
        </p:nvSpPr>
        <p:spPr>
          <a:xfrm>
            <a:off x="20523200" y="15302487"/>
            <a:ext cx="1184933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300" b="1" dirty="0"/>
              <a:t>Table 1: Estimated QTL effects for the four most reliable </a:t>
            </a:r>
            <a:r>
              <a:rPr lang="en-US" sz="3300" b="1" i="1" dirty="0"/>
              <a:t>Tcb1 </a:t>
            </a:r>
            <a:r>
              <a:rPr lang="en-US" sz="3300" b="1" dirty="0"/>
              <a:t>QTL</a:t>
            </a:r>
            <a:r>
              <a:rPr lang="en-US" sz="3300" b="1" i="1" dirty="0"/>
              <a:t> </a:t>
            </a:r>
            <a:r>
              <a:rPr lang="en-US" sz="3300" b="1" dirty="0"/>
              <a:t>and their underlying markers. </a:t>
            </a:r>
            <a:r>
              <a:rPr lang="en-US" sz="3300" dirty="0"/>
              <a:t>The chromosomal location, estimated effect, SE, nearest marker, region size, and the number of underlying candidate genes within that marker region is shown.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3A14F9-7133-4197-B6D9-8238CA752FD0}"/>
              </a:ext>
            </a:extLst>
          </p:cNvPr>
          <p:cNvSpPr txBox="1"/>
          <p:nvPr/>
        </p:nvSpPr>
        <p:spPr>
          <a:xfrm>
            <a:off x="12971060" y="15302487"/>
            <a:ext cx="7450539" cy="150502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Eight QTL were detected that contribute to </a:t>
            </a:r>
            <a:r>
              <a:rPr lang="en-US" sz="3600" i="1" dirty="0"/>
              <a:t>Tcb1-s </a:t>
            </a:r>
            <a:r>
              <a:rPr lang="en-US" sz="3600" dirty="0"/>
              <a:t>efficacy and explained 49% of the phenotypic variability (LOD = 11.22, p</a:t>
            </a:r>
            <a:r>
              <a:rPr lang="en-US" sz="3600" baseline="-25000" dirty="0"/>
              <a:t>8,76</a:t>
            </a:r>
            <a:r>
              <a:rPr lang="en-US" sz="3600" dirty="0"/>
              <a:t>=1.21e-07, n = 77).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Of the eight QTL, only four showed strong evidence based on QTL estimates and their SE, confidence intervals, 2-way QTL scans, and multi-QTL scans.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Some evidence for a pair of interacting QTL on chr. 4 (locations of </a:t>
            </a:r>
            <a:r>
              <a:rPr lang="en-US" sz="3600" i="1" dirty="0"/>
              <a:t>tcb1 </a:t>
            </a:r>
            <a:r>
              <a:rPr lang="en-US" sz="3600" dirty="0"/>
              <a:t>and </a:t>
            </a:r>
            <a:r>
              <a:rPr lang="en-US" sz="3600" i="1" dirty="0"/>
              <a:t>ga1</a:t>
            </a:r>
            <a:r>
              <a:rPr lang="en-US" sz="3600" dirty="0"/>
              <a:t>), however, the lack of strong QTL peaks in Fig. 4 makes this unlikely.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QTLs on chr. 3, 5, and 7 show additive effects where the B73 allele contributes more towards </a:t>
            </a:r>
            <a:r>
              <a:rPr lang="en-US" sz="3600" i="1" dirty="0"/>
              <a:t>Tcb1</a:t>
            </a:r>
            <a:r>
              <a:rPr lang="en-US" sz="3600" dirty="0"/>
              <a:t> efficacy than Mo17. Vice versa for the QTL on chr. 8.</a:t>
            </a:r>
          </a:p>
          <a:p>
            <a:pPr marL="571500" indent="-571500" algn="just">
              <a:buFont typeface="Arial" panose="020B0604020202020204" pitchFamily="34" charset="0"/>
              <a:buChar char="•"/>
            </a:pPr>
            <a:r>
              <a:rPr lang="en-US" sz="3600" dirty="0"/>
              <a:t>Genes underlying the strongest QTLs on chr. 3 and 7 contain 2-component sensor kinases, wrky transcription factors, PPR-repeat containing proteins, pyridoxin biosynthesis proteins, and lysine degradation enzymes.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E0D6B1B-7C81-4774-97F1-5F2252A75CFB}"/>
              </a:ext>
            </a:extLst>
          </p:cNvPr>
          <p:cNvSpPr/>
          <p:nvPr/>
        </p:nvSpPr>
        <p:spPr>
          <a:xfrm>
            <a:off x="257903" y="19399852"/>
            <a:ext cx="12307824" cy="4562619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F99D0E5-B1A6-46EE-AE84-E25A9EA2A090}"/>
              </a:ext>
            </a:extLst>
          </p:cNvPr>
          <p:cNvSpPr/>
          <p:nvPr/>
        </p:nvSpPr>
        <p:spPr>
          <a:xfrm>
            <a:off x="257903" y="4690651"/>
            <a:ext cx="12307824" cy="14447520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2792F9-EC24-4EC7-82E5-8912D8350575}"/>
              </a:ext>
            </a:extLst>
          </p:cNvPr>
          <p:cNvSpPr txBox="1"/>
          <p:nvPr/>
        </p:nvSpPr>
        <p:spPr>
          <a:xfrm>
            <a:off x="390958" y="4704053"/>
            <a:ext cx="12018265" cy="8833188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/>
              <a:t>Introduction &amp; Background</a:t>
            </a:r>
          </a:p>
          <a:p>
            <a:pPr algn="ctr"/>
            <a:endParaRPr lang="en-US" sz="5000" b="1" dirty="0"/>
          </a:p>
          <a:p>
            <a:pPr marL="342905" indent="-342905" algn="just">
              <a:buFont typeface="Arial" panose="020B0604020202020204" pitchFamily="34" charset="0"/>
              <a:buChar char="•"/>
            </a:pPr>
            <a:r>
              <a:rPr lang="en-US" sz="3600" dirty="0"/>
              <a:t>Windborne contamination of organic or specialty maize by genetically modified pollen can decrease profits. Currently, farmers place barrier crops, separate fields, or displace planting times to prevent cross contamination. </a:t>
            </a:r>
          </a:p>
          <a:p>
            <a:pPr marL="342905" indent="-342905" algn="just">
              <a:buFont typeface="Arial" panose="020B0604020202020204" pitchFamily="34" charset="0"/>
              <a:buChar char="•"/>
            </a:pPr>
            <a:r>
              <a:rPr lang="en-US" sz="3600" dirty="0"/>
              <a:t>An alternative is to use </a:t>
            </a:r>
            <a:r>
              <a:rPr lang="en-US" sz="3600" i="1" dirty="0"/>
              <a:t>Teosinte crossing barrier 1 (Tcb1), </a:t>
            </a:r>
            <a:r>
              <a:rPr lang="en-US" sz="3600" dirty="0"/>
              <a:t>a maize gametophyte cross incompatibility system.</a:t>
            </a:r>
          </a:p>
          <a:p>
            <a:pPr marL="342905" indent="-342905" algn="just">
              <a:buFont typeface="Arial" panose="020B0604020202020204" pitchFamily="34" charset="0"/>
              <a:buChar char="•"/>
            </a:pPr>
            <a:r>
              <a:rPr lang="en-US" sz="3600" i="1" dirty="0"/>
              <a:t>Tcb1</a:t>
            </a:r>
            <a:r>
              <a:rPr lang="en-US" sz="3600" dirty="0"/>
              <a:t> was found in teosinte (</a:t>
            </a:r>
            <a:r>
              <a:rPr lang="en-US" sz="3600" i="1" dirty="0"/>
              <a:t>Z. mays spp. Mexicana) </a:t>
            </a:r>
            <a:r>
              <a:rPr lang="en-US" sz="3600" dirty="0"/>
              <a:t>and</a:t>
            </a:r>
            <a:r>
              <a:rPr lang="en-US" sz="3600" i="1" dirty="0"/>
              <a:t> </a:t>
            </a:r>
            <a:r>
              <a:rPr lang="en-US" sz="3600" dirty="0"/>
              <a:t>blocks fertilization by pollen with incompatible alleles (</a:t>
            </a:r>
            <a:r>
              <a:rPr lang="en-US" sz="3600" i="1" dirty="0"/>
              <a:t>tcb1</a:t>
            </a:r>
            <a:r>
              <a:rPr lang="en-US" sz="3600" dirty="0"/>
              <a:t>) </a:t>
            </a:r>
            <a:r>
              <a:rPr lang="en-US" sz="3600" b="1" dirty="0"/>
              <a:t>(Fig 1).</a:t>
            </a:r>
            <a:endParaRPr lang="en-US" sz="3600" dirty="0"/>
          </a:p>
          <a:p>
            <a:pPr marL="342905" indent="-342905" algn="just">
              <a:buFont typeface="Arial" panose="020B0604020202020204" pitchFamily="34" charset="0"/>
              <a:buChar char="•"/>
            </a:pPr>
            <a:r>
              <a:rPr lang="en-US" sz="3600" dirty="0"/>
              <a:t>F1s of most maize inbreds (</a:t>
            </a:r>
            <a:r>
              <a:rPr lang="en-US" sz="3600" i="1" dirty="0"/>
              <a:t>e.g. </a:t>
            </a:r>
            <a:r>
              <a:rPr lang="en-US" sz="3600" dirty="0"/>
              <a:t>B73) x W22 </a:t>
            </a:r>
            <a:r>
              <a:rPr lang="en-US" sz="3600" i="1" dirty="0"/>
              <a:t>Tcb1-s </a:t>
            </a:r>
            <a:r>
              <a:rPr lang="en-US" sz="3600" dirty="0"/>
              <a:t>(strong allele) show high incompatibility with </a:t>
            </a:r>
            <a:r>
              <a:rPr lang="en-US" sz="3600" i="1" dirty="0"/>
              <a:t>tcb1</a:t>
            </a:r>
            <a:r>
              <a:rPr lang="en-US" sz="3600" dirty="0"/>
              <a:t>; F1s of Mo17 x W22 </a:t>
            </a:r>
            <a:r>
              <a:rPr lang="en-US" sz="3600" i="1" dirty="0"/>
              <a:t>Tcb1-s </a:t>
            </a:r>
            <a:r>
              <a:rPr lang="en-US" sz="3600" dirty="0"/>
              <a:t>shows a weakened incompatibility (Jerry Kermicle, personal correspondence).</a:t>
            </a:r>
            <a:endParaRPr lang="en-US" sz="40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81E4E9-2C09-49DD-B798-538306B6A44C}"/>
              </a:ext>
            </a:extLst>
          </p:cNvPr>
          <p:cNvSpPr txBox="1"/>
          <p:nvPr/>
        </p:nvSpPr>
        <p:spPr>
          <a:xfrm>
            <a:off x="390958" y="19501805"/>
            <a:ext cx="12030283" cy="4401205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/>
              <a:t>Objectives</a:t>
            </a:r>
          </a:p>
          <a:p>
            <a:pPr algn="ctr"/>
            <a:endParaRPr lang="en-US" sz="5000" b="1" dirty="0"/>
          </a:p>
          <a:p>
            <a:pPr marL="342905" indent="-342905" algn="just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prstClr val="black"/>
                </a:solidFill>
              </a:rPr>
              <a:t>Find QTL for </a:t>
            </a:r>
            <a:r>
              <a:rPr lang="en-US" sz="3600" i="1" dirty="0">
                <a:solidFill>
                  <a:prstClr val="black"/>
                </a:solidFill>
              </a:rPr>
              <a:t>Tcb1 </a:t>
            </a:r>
            <a:r>
              <a:rPr lang="en-US" sz="3600" dirty="0">
                <a:solidFill>
                  <a:prstClr val="black"/>
                </a:solidFill>
              </a:rPr>
              <a:t>modifying loci using the intermated B73-Mo17 (IBM94) population</a:t>
            </a:r>
          </a:p>
          <a:p>
            <a:pPr marL="342905" indent="-342905" algn="just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prstClr val="black"/>
                </a:solidFill>
              </a:rPr>
              <a:t>Identifying QTL regions is the first step toward isolating candidate genes, with the ultimate goal to determine the molecular mechanism(s) for </a:t>
            </a:r>
            <a:r>
              <a:rPr lang="en-US" sz="3600" i="1" dirty="0">
                <a:solidFill>
                  <a:prstClr val="black"/>
                </a:solidFill>
              </a:rPr>
              <a:t>Tcb1</a:t>
            </a:r>
            <a:r>
              <a:rPr lang="en-US" sz="3600" dirty="0">
                <a:solidFill>
                  <a:prstClr val="black"/>
                </a:solidFill>
              </a:rPr>
              <a:t> cross incompatibility</a:t>
            </a:r>
            <a:endParaRPr lang="en-US" sz="36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4552B3-4E9E-4547-83E6-BAC88EB1F466}"/>
              </a:ext>
            </a:extLst>
          </p:cNvPr>
          <p:cNvSpPr txBox="1"/>
          <p:nvPr/>
        </p:nvSpPr>
        <p:spPr>
          <a:xfrm>
            <a:off x="801789" y="17284172"/>
            <a:ext cx="11390211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300" b="1" dirty="0"/>
              <a:t>Fig 1: </a:t>
            </a:r>
            <a:r>
              <a:rPr lang="en-US" sz="3300" b="1" i="1" dirty="0"/>
              <a:t>Teosinte crossing barrier 1 (Tcb1) </a:t>
            </a:r>
            <a:r>
              <a:rPr lang="en-US" sz="3300" b="1" dirty="0"/>
              <a:t>cross incompatibility.            A: </a:t>
            </a:r>
            <a:r>
              <a:rPr lang="en-US" sz="3300" dirty="0"/>
              <a:t>Unsuccessful pollination between </a:t>
            </a:r>
            <a:r>
              <a:rPr lang="en-US" sz="3300" i="1" dirty="0"/>
              <a:t>Tcb1-s</a:t>
            </a:r>
            <a:r>
              <a:rPr lang="en-US" sz="3300" dirty="0"/>
              <a:t> silks and </a:t>
            </a:r>
            <a:r>
              <a:rPr lang="en-US" sz="3300" i="1" dirty="0"/>
              <a:t>tcb1</a:t>
            </a:r>
            <a:r>
              <a:rPr lang="en-US" sz="3300" dirty="0"/>
              <a:t> pollen. </a:t>
            </a:r>
          </a:p>
          <a:p>
            <a:r>
              <a:rPr lang="en-US" sz="3300" b="1" dirty="0"/>
              <a:t>B: </a:t>
            </a:r>
            <a:r>
              <a:rPr lang="en-US" sz="3300" dirty="0"/>
              <a:t>Successful pollination between </a:t>
            </a:r>
            <a:r>
              <a:rPr lang="en-US" sz="3300" i="1" dirty="0"/>
              <a:t>Tcb1-s</a:t>
            </a:r>
            <a:r>
              <a:rPr lang="en-US" sz="3300" dirty="0"/>
              <a:t> silks and </a:t>
            </a:r>
            <a:r>
              <a:rPr lang="en-US" sz="3300" i="1" dirty="0"/>
              <a:t>Tcb1-s</a:t>
            </a:r>
            <a:r>
              <a:rPr lang="en-US" sz="3300" dirty="0"/>
              <a:t> pollen. </a:t>
            </a:r>
            <a:endParaRPr lang="en-US" sz="3300" b="1" dirty="0">
              <a:solidFill>
                <a:srgbClr val="FF0000"/>
              </a:solidFill>
            </a:endParaRPr>
          </a:p>
        </p:txBody>
      </p:sp>
      <p:pic>
        <p:nvPicPr>
          <p:cNvPr id="46" name="Picture 45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FB04138F-D3CA-4E89-B363-876673EC7B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7357" y="13480379"/>
            <a:ext cx="5337043" cy="3704537"/>
          </a:xfrm>
          <a:prstGeom prst="rect">
            <a:avLst/>
          </a:prstGeom>
        </p:spPr>
      </p:pic>
      <p:pic>
        <p:nvPicPr>
          <p:cNvPr id="48" name="Picture 47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2AFD4472-0B25-4886-955A-184246C4AAA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334" y="13462000"/>
            <a:ext cx="5512084" cy="3783754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0B014FD-C0C8-46D6-B970-61EEA414C5CF}"/>
              </a:ext>
            </a:extLst>
          </p:cNvPr>
          <p:cNvSpPr txBox="1"/>
          <p:nvPr/>
        </p:nvSpPr>
        <p:spPr>
          <a:xfrm>
            <a:off x="2936077" y="13488150"/>
            <a:ext cx="537560" cy="805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1" b="1" dirty="0"/>
              <a:t>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C00016F-2B0B-46F7-80D6-DF503F098F32}"/>
              </a:ext>
            </a:extLst>
          </p:cNvPr>
          <p:cNvSpPr txBox="1"/>
          <p:nvPr/>
        </p:nvSpPr>
        <p:spPr>
          <a:xfrm>
            <a:off x="9189764" y="13462750"/>
            <a:ext cx="537560" cy="805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1" b="1" dirty="0"/>
              <a:t>B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5B07D3EE-996D-4EDB-8070-F5DDD87961BC}"/>
              </a:ext>
            </a:extLst>
          </p:cNvPr>
          <p:cNvSpPr/>
          <p:nvPr/>
        </p:nvSpPr>
        <p:spPr>
          <a:xfrm>
            <a:off x="253177" y="24223218"/>
            <a:ext cx="12307824" cy="19394424"/>
          </a:xfrm>
          <a:prstGeom prst="rect">
            <a:avLst/>
          </a:prstGeom>
          <a:solidFill>
            <a:schemeClr val="bg2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Mooo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4A2C128-A035-4D8E-AA25-875510A086BF}"/>
              </a:ext>
            </a:extLst>
          </p:cNvPr>
          <p:cNvSpPr txBox="1"/>
          <p:nvPr/>
        </p:nvSpPr>
        <p:spPr>
          <a:xfrm>
            <a:off x="163463" y="24216733"/>
            <a:ext cx="12307824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/>
              <a:t>Materials and Methods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F58E72E-280A-484B-BFE7-3A2320E44BEB}"/>
              </a:ext>
            </a:extLst>
          </p:cNvPr>
          <p:cNvSpPr txBox="1"/>
          <p:nvPr/>
        </p:nvSpPr>
        <p:spPr>
          <a:xfrm>
            <a:off x="7950201" y="26028728"/>
            <a:ext cx="442656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300" b="1" dirty="0"/>
              <a:t>Fig 2: Test of IBM/W22 </a:t>
            </a:r>
            <a:r>
              <a:rPr lang="en-US" sz="3300" b="1" i="1" dirty="0"/>
              <a:t>Tcb1-s </a:t>
            </a:r>
            <a:r>
              <a:rPr lang="en-US" sz="3300" b="1" dirty="0"/>
              <a:t>efficacy. </a:t>
            </a:r>
            <a:r>
              <a:rPr lang="en-US" sz="3300" dirty="0"/>
              <a:t>Pollination of </a:t>
            </a:r>
            <a:r>
              <a:rPr lang="en-US" sz="3300" i="1" dirty="0"/>
              <a:t>Tcb1-s</a:t>
            </a:r>
            <a:r>
              <a:rPr lang="en-US" sz="3300" dirty="0"/>
              <a:t> silks with colored </a:t>
            </a:r>
            <a:r>
              <a:rPr lang="en-US" sz="3300" i="1" dirty="0"/>
              <a:t>R1 C1 tcb1</a:t>
            </a:r>
            <a:r>
              <a:rPr lang="en-US" sz="3300" dirty="0"/>
              <a:t> pollen on day one and self-pollination on day two with </a:t>
            </a:r>
            <a:r>
              <a:rPr lang="en-US" sz="3300" i="1" dirty="0"/>
              <a:t>r1 c1</a:t>
            </a:r>
            <a:r>
              <a:rPr lang="en-US" sz="3300" dirty="0"/>
              <a:t> pollen (n = 5).  </a:t>
            </a:r>
            <a:endParaRPr lang="en-US" sz="3300" b="1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3F09DB-26A4-460E-A022-9942E1ED7E11}"/>
              </a:ext>
            </a:extLst>
          </p:cNvPr>
          <p:cNvSpPr txBox="1"/>
          <p:nvPr/>
        </p:nvSpPr>
        <p:spPr>
          <a:xfrm>
            <a:off x="412672" y="39347994"/>
            <a:ext cx="12030461" cy="39703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6" indent="-457206" algn="just">
              <a:buFont typeface="Arial" panose="020B0604020202020204" pitchFamily="34" charset="0"/>
              <a:buChar char="•"/>
            </a:pPr>
            <a:r>
              <a:rPr lang="en-US" sz="3600" dirty="0"/>
              <a:t>F1’s between IBM RILs x </a:t>
            </a:r>
            <a:r>
              <a:rPr lang="en-US" sz="3600" i="1" dirty="0"/>
              <a:t>Tcb1-s </a:t>
            </a:r>
            <a:r>
              <a:rPr lang="en-US" sz="3600" dirty="0"/>
              <a:t>W22 were generated in 2016 and tested in 2017 in Brookings, South Dakota (n = 5). </a:t>
            </a:r>
          </a:p>
          <a:p>
            <a:pPr marL="457206" indent="-457206" algn="just">
              <a:buFont typeface="Arial" panose="020B0604020202020204" pitchFamily="34" charset="0"/>
              <a:buChar char="•"/>
            </a:pPr>
            <a:r>
              <a:rPr lang="en-US" sz="3600" dirty="0"/>
              <a:t>The QTL map was generated by associating the log transformed mean percent contamination of each RIL with the IBM-94 map using R/qtl using 10,000 permutations.</a:t>
            </a:r>
          </a:p>
          <a:p>
            <a:pPr marL="457206" indent="-457206" algn="just">
              <a:buFont typeface="Arial" panose="020B0604020202020204" pitchFamily="34" charset="0"/>
              <a:buChar char="•"/>
            </a:pPr>
            <a:r>
              <a:rPr lang="en-US" sz="3600" dirty="0"/>
              <a:t>One-way, two-way, and multi-QTL models were tested on the </a:t>
            </a:r>
            <a:r>
              <a:rPr lang="en-US" sz="3600" i="1" dirty="0"/>
              <a:t>Tcb1</a:t>
            </a:r>
            <a:r>
              <a:rPr lang="en-US" sz="3600" dirty="0"/>
              <a:t> data.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D5F3B36-43B9-4204-8184-146B2EF46B68}"/>
              </a:ext>
            </a:extLst>
          </p:cNvPr>
          <p:cNvSpPr txBox="1"/>
          <p:nvPr/>
        </p:nvSpPr>
        <p:spPr>
          <a:xfrm>
            <a:off x="550414" y="36883571"/>
            <a:ext cx="1185880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300" b="1" dirty="0"/>
              <a:t>Fig 3</a:t>
            </a:r>
            <a:r>
              <a:rPr lang="en-US" sz="3300" dirty="0"/>
              <a:t>: </a:t>
            </a:r>
            <a:r>
              <a:rPr lang="en-US" sz="3300" b="1" dirty="0"/>
              <a:t>Range of ear phenotypes resulting from Fig 2 crosses</a:t>
            </a:r>
            <a:r>
              <a:rPr lang="en-US" sz="3300" i="1" dirty="0"/>
              <a:t>. </a:t>
            </a:r>
            <a:r>
              <a:rPr lang="en-US" sz="3300" dirty="0"/>
              <a:t>From left to right: strong to weak effect of IBM x W22 </a:t>
            </a:r>
            <a:r>
              <a:rPr lang="en-US" sz="3300" i="1" dirty="0"/>
              <a:t>Tcb1-s</a:t>
            </a:r>
            <a:r>
              <a:rPr lang="en-US" sz="3300" dirty="0"/>
              <a:t> silks rejecting colored </a:t>
            </a:r>
            <a:r>
              <a:rPr lang="en-US" sz="3300" i="1" dirty="0"/>
              <a:t>tcb1 </a:t>
            </a:r>
            <a:r>
              <a:rPr lang="en-US" sz="3300" dirty="0"/>
              <a:t>pollen. The two ears to far right are B73/</a:t>
            </a:r>
            <a:r>
              <a:rPr lang="en-US" sz="3300" i="1" dirty="0"/>
              <a:t>Tcb1-s </a:t>
            </a:r>
            <a:r>
              <a:rPr lang="en-US" sz="3300" dirty="0"/>
              <a:t>and Mo17/</a:t>
            </a:r>
            <a:r>
              <a:rPr lang="en-US" sz="3300" i="1" dirty="0"/>
              <a:t>Tcb1-s </a:t>
            </a:r>
            <a:r>
              <a:rPr lang="en-US" sz="3300" dirty="0"/>
              <a:t>controls.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1D559CC5-33D9-4474-B4EE-56368E7AD58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67" y="25670780"/>
            <a:ext cx="7217135" cy="4819291"/>
          </a:xfrm>
          <a:prstGeom prst="rect">
            <a:avLst/>
          </a:prstGeom>
        </p:spPr>
      </p:pic>
      <p:pic>
        <p:nvPicPr>
          <p:cNvPr id="53" name="Picture 52" descr="A group of corn&#10;&#10;Description generated with high confidence">
            <a:extLst>
              <a:ext uri="{FF2B5EF4-FFF2-40B4-BE49-F238E27FC236}">
                <a16:creationId xmlns:a16="http://schemas.microsoft.com/office/drawing/2014/main" id="{2512E8D9-D20F-4EAF-9BC8-ADB81634626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528" y="31004901"/>
            <a:ext cx="10157697" cy="5769379"/>
          </a:xfrm>
          <a:prstGeom prst="rect">
            <a:avLst/>
          </a:prstGeom>
        </p:spPr>
      </p:pic>
      <p:pic>
        <p:nvPicPr>
          <p:cNvPr id="20" name="Picture 19" descr="A picture containing sky, black&#10;&#10;Description generated with high confidence">
            <a:extLst>
              <a:ext uri="{FF2B5EF4-FFF2-40B4-BE49-F238E27FC236}">
                <a16:creationId xmlns:a16="http://schemas.microsoft.com/office/drawing/2014/main" id="{5C3C5475-3C62-42D2-AA5C-C7F0F908FBA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9746" y="21554241"/>
            <a:ext cx="10004654" cy="709214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097DBA0-2B40-4744-A3D8-134D41E8668A}"/>
              </a:ext>
            </a:extLst>
          </p:cNvPr>
          <p:cNvSpPr txBox="1"/>
          <p:nvPr/>
        </p:nvSpPr>
        <p:spPr>
          <a:xfrm>
            <a:off x="20594493" y="28643928"/>
            <a:ext cx="1173835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300" b="1" dirty="0"/>
              <a:t>Fig. 5: Effect plot of B73 and Mo17 allelic combinations at the chromosome 3 and 7 QTL. </a:t>
            </a:r>
            <a:r>
              <a:rPr lang="en-US" sz="3300" dirty="0"/>
              <a:t>The QTL at chromosome 3 (csu324b) and 7 (csu582) show evidence for a coupling effect, with the strongest </a:t>
            </a:r>
            <a:r>
              <a:rPr lang="en-US" sz="3300" i="1" dirty="0"/>
              <a:t>Tcb1 </a:t>
            </a:r>
            <a:r>
              <a:rPr lang="en-US" sz="3300" dirty="0"/>
              <a:t>efficacy when homozygous B73 at these two loci.</a:t>
            </a:r>
            <a:endParaRPr lang="en-US" sz="3300" b="1" dirty="0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A28833E-C57C-401F-8C20-6E8113D130B0}"/>
              </a:ext>
            </a:extLst>
          </p:cNvPr>
          <p:cNvSpPr txBox="1"/>
          <p:nvPr/>
        </p:nvSpPr>
        <p:spPr>
          <a:xfrm>
            <a:off x="23105152" y="31265080"/>
            <a:ext cx="9301770" cy="66171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000" b="1" dirty="0"/>
              <a:t>Future Directions</a:t>
            </a:r>
          </a:p>
          <a:p>
            <a:pPr algn="ctr"/>
            <a:endParaRPr lang="en-US" sz="5000" b="1" dirty="0"/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sz="3600" dirty="0"/>
              <a:t>Retest the eight most interesting QTL to confirm results.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sz="3600" dirty="0"/>
              <a:t>Redo this experiment using the larger, IBM302 population. The lack of QTL detected on chr. 4 may be do to a reduced marker density in the IBM94 population.</a:t>
            </a:r>
          </a:p>
          <a:p>
            <a:pPr marL="685800" indent="-685800" algn="just">
              <a:buFont typeface="Arial" panose="020B0604020202020204" pitchFamily="34" charset="0"/>
              <a:buChar char="•"/>
            </a:pPr>
            <a:r>
              <a:rPr lang="en-US" sz="3600" dirty="0"/>
              <a:t>Preform RNAseq, similar to Lauter et al. (2017) with </a:t>
            </a:r>
            <a:r>
              <a:rPr lang="en-US" sz="3600" i="1" dirty="0"/>
              <a:t>Ga1-s</a:t>
            </a:r>
            <a:r>
              <a:rPr lang="en-US" sz="3600" dirty="0"/>
              <a:t> to see if a similar </a:t>
            </a:r>
            <a:r>
              <a:rPr lang="en-US" sz="3600" i="1" dirty="0"/>
              <a:t>ZmPme3</a:t>
            </a:r>
            <a:r>
              <a:rPr lang="en-US" sz="3600" dirty="0"/>
              <a:t> mechanism is expressed in </a:t>
            </a:r>
            <a:r>
              <a:rPr lang="en-US" sz="3600" i="1" dirty="0"/>
              <a:t>Tcb1-s </a:t>
            </a:r>
            <a:r>
              <a:rPr lang="en-US" sz="3600" dirty="0"/>
              <a:t>silks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66850" y="31051500"/>
            <a:ext cx="9625276" cy="188099"/>
          </a:xfrm>
          <a:prstGeom prst="rect">
            <a:avLst/>
          </a:prstGeom>
          <a:solidFill>
            <a:schemeClr val="tx1"/>
          </a:solidFill>
        </p:spPr>
        <p:txBody>
          <a:bodyPr wrap="none" rtlCol="0" anchor="ctr">
            <a:noAutofit/>
          </a:bodyPr>
          <a:lstStyle/>
          <a:p>
            <a:r>
              <a:rPr lang="en-US" sz="1200" b="1" dirty="0">
                <a:solidFill>
                  <a:schemeClr val="bg1"/>
                </a:solidFill>
              </a:rPr>
              <a:t>MO001/W22                  MO032/W22                 MO066/W22                   MO021/W22                 MO266/W22                     B73/W22                      Mo17/W2</a:t>
            </a:r>
          </a:p>
        </p:txBody>
      </p:sp>
      <p:pic>
        <p:nvPicPr>
          <p:cNvPr id="18" name="Picture 17" descr="A close up of a logo&#10;&#10;Description generated with high confidence">
            <a:extLst>
              <a:ext uri="{FF2B5EF4-FFF2-40B4-BE49-F238E27FC236}">
                <a16:creationId xmlns:a16="http://schemas.microsoft.com/office/drawing/2014/main" id="{2AC4AAC4-ABAA-4EC7-B623-9C36BA3027A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9668" y="5740939"/>
            <a:ext cx="19224536" cy="749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59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855</TotalTime>
  <Words>1004</Words>
  <Application>Microsoft Office PowerPoint</Application>
  <PresentationFormat>Custom</PresentationFormat>
  <Paragraphs>79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Burch, Merritt</dc:creator>
  <cp:lastModifiedBy>Burch, Merritt</cp:lastModifiedBy>
  <cp:revision>26</cp:revision>
  <dcterms:created xsi:type="dcterms:W3CDTF">2018-02-22T17:02:25Z</dcterms:created>
  <dcterms:modified xsi:type="dcterms:W3CDTF">2018-03-14T13:39:52Z</dcterms:modified>
</cp:coreProperties>
</file>

<file path=docProps/thumbnail.jpeg>
</file>